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alibri (MS)" charset="1" panose="020F0502020204030204"/>
      <p:regular r:id="rId15"/>
    </p:embeddedFont>
    <p:embeddedFont>
      <p:font typeface="Arial Bold" charset="1" panose="020B0704020202020204"/>
      <p:regular r:id="rId16"/>
    </p:embeddedFont>
    <p:embeddedFont>
      <p:font typeface="Arial" charset="1" panose="020B0604020202020204"/>
      <p:regular r:id="rId17"/>
    </p:embeddedFont>
    <p:embeddedFont>
      <p:font typeface="Droid Arabic Kufi" charset="1" panose="020B0606030804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4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4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67268" y="495320"/>
            <a:ext cx="1926864" cy="956639"/>
            <a:chOff x="0" y="0"/>
            <a:chExt cx="2569152" cy="12755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69210" cy="1275461"/>
            </a:xfrm>
            <a:custGeom>
              <a:avLst/>
              <a:gdLst/>
              <a:ahLst/>
              <a:cxnLst/>
              <a:rect r="r" b="b" t="t" l="l"/>
              <a:pathLst>
                <a:path h="1275461" w="2569210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-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300" y="9508378"/>
            <a:ext cx="4114800" cy="573834"/>
            <a:chOff x="0" y="0"/>
            <a:chExt cx="5486400" cy="7651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65175"/>
            </a:xfrm>
            <a:custGeom>
              <a:avLst/>
              <a:gdLst/>
              <a:ahLst/>
              <a:cxnLst/>
              <a:rect r="r" b="b" t="t" l="l"/>
              <a:pathLst>
                <a:path h="765175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39976" y="0"/>
            <a:ext cx="2234648" cy="2079956"/>
            <a:chOff x="0" y="0"/>
            <a:chExt cx="2979530" cy="27732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79547" cy="2773299"/>
            </a:xfrm>
            <a:custGeom>
              <a:avLst/>
              <a:gdLst/>
              <a:ahLst/>
              <a:cxnLst/>
              <a:rect r="r" b="b" t="t" l="l"/>
              <a:pathLst>
                <a:path h="2773299" w="2979547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461284" y="9516022"/>
            <a:ext cx="699135" cy="647885"/>
            <a:chOff x="0" y="0"/>
            <a:chExt cx="932180" cy="8638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2180" cy="863854"/>
            </a:xfrm>
            <a:custGeom>
              <a:avLst/>
              <a:gdLst/>
              <a:ahLst/>
              <a:cxnLst/>
              <a:rect r="r" b="b" t="t" l="l"/>
              <a:pathLst>
                <a:path h="863854" w="932180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2167304" y="173832"/>
            <a:ext cx="13716000" cy="3581400"/>
            <a:chOff x="0" y="0"/>
            <a:chExt cx="18288000" cy="4775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288000" cy="4775200"/>
            </a:xfrm>
            <a:custGeom>
              <a:avLst/>
              <a:gdLst/>
              <a:ahLst/>
              <a:cxnLst/>
              <a:rect r="r" b="b" t="t" l="l"/>
              <a:pathLst>
                <a:path h="4775200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4775200"/>
                  </a:lnTo>
                  <a:lnTo>
                    <a:pt x="0" y="477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8288000" cy="48609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9720"/>
                </a:lnSpc>
              </a:pPr>
              <a:r>
                <a:rPr lang="en-US" sz="9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Bookify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00499" y="4189578"/>
            <a:ext cx="16438776" cy="476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8"/>
              </a:lnSpc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Redefining Hospitality Management with Intelligent Solutions.</a:t>
            </a:r>
          </a:p>
          <a:p>
            <a:pPr algn="ctr">
              <a:lnSpc>
                <a:spcPts val="3888"/>
              </a:lnSpc>
            </a:pPr>
          </a:p>
          <a:p>
            <a:pPr algn="ctr">
              <a:lnSpc>
                <a:spcPts val="3888"/>
              </a:lnSpc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DEPI Graduation Project</a:t>
            </a:r>
          </a:p>
          <a:p>
            <a:pPr algn="ctr">
              <a:lnSpc>
                <a:spcPts val="3888"/>
              </a:lnSpc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Team: InnovateX Team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57300" y="9534525"/>
            <a:ext cx="4114800" cy="547688"/>
            <a:chOff x="0" y="0"/>
            <a:chExt cx="5486400" cy="7302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30/11/2025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786238" y="9534525"/>
            <a:ext cx="1354786" cy="547688"/>
            <a:chOff x="0" y="0"/>
            <a:chExt cx="1806382" cy="7302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806321" cy="730250"/>
            </a:xfrm>
            <a:custGeom>
              <a:avLst/>
              <a:gdLst/>
              <a:ahLst/>
              <a:cxnLst/>
              <a:rect r="r" b="b" t="t" l="l"/>
              <a:pathLst>
                <a:path h="730250" w="1806321">
                  <a:moveTo>
                    <a:pt x="0" y="0"/>
                  </a:moveTo>
                  <a:lnTo>
                    <a:pt x="1806321" y="0"/>
                  </a:lnTo>
                  <a:lnTo>
                    <a:pt x="1806321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4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67268" y="495320"/>
            <a:ext cx="1926864" cy="956639"/>
            <a:chOff x="0" y="0"/>
            <a:chExt cx="2569152" cy="12755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69210" cy="1275461"/>
            </a:xfrm>
            <a:custGeom>
              <a:avLst/>
              <a:gdLst/>
              <a:ahLst/>
              <a:cxnLst/>
              <a:rect r="r" b="b" t="t" l="l"/>
              <a:pathLst>
                <a:path h="1275461" w="2569210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-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300" y="9508378"/>
            <a:ext cx="4114800" cy="573834"/>
            <a:chOff x="0" y="0"/>
            <a:chExt cx="5486400" cy="7651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65175"/>
            </a:xfrm>
            <a:custGeom>
              <a:avLst/>
              <a:gdLst/>
              <a:ahLst/>
              <a:cxnLst/>
              <a:rect r="r" b="b" t="t" l="l"/>
              <a:pathLst>
                <a:path h="765175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39976" y="0"/>
            <a:ext cx="2234648" cy="2079956"/>
            <a:chOff x="0" y="0"/>
            <a:chExt cx="2979530" cy="27732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79547" cy="2773299"/>
            </a:xfrm>
            <a:custGeom>
              <a:avLst/>
              <a:gdLst/>
              <a:ahLst/>
              <a:cxnLst/>
              <a:rect r="r" b="b" t="t" l="l"/>
              <a:pathLst>
                <a:path h="2773299" w="2979547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461284" y="9516022"/>
            <a:ext cx="699135" cy="647885"/>
            <a:chOff x="0" y="0"/>
            <a:chExt cx="932180" cy="8638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2180" cy="863854"/>
            </a:xfrm>
            <a:custGeom>
              <a:avLst/>
              <a:gdLst/>
              <a:ahLst/>
              <a:cxnLst/>
              <a:rect r="r" b="b" t="t" l="l"/>
              <a:pathLst>
                <a:path h="863854" w="932180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7315200" y="2001002"/>
            <a:ext cx="9839325" cy="6672262"/>
            <a:chOff x="0" y="0"/>
            <a:chExt cx="13119100" cy="88963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119100" cy="8896350"/>
            </a:xfrm>
            <a:custGeom>
              <a:avLst/>
              <a:gdLst/>
              <a:ahLst/>
              <a:cxnLst/>
              <a:rect r="r" b="b" t="t" l="l"/>
              <a:pathLst>
                <a:path h="8896350" w="13119100">
                  <a:moveTo>
                    <a:pt x="0" y="0"/>
                  </a:moveTo>
                  <a:lnTo>
                    <a:pt x="13119100" y="0"/>
                  </a:lnTo>
                  <a:lnTo>
                    <a:pt x="13119100" y="8896350"/>
                  </a:lnTo>
                  <a:lnTo>
                    <a:pt x="0" y="8896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3119100" cy="89249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84"/>
                </a:lnSpc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⚠ PROBLEM:</a:t>
              </a:r>
            </a:p>
            <a:p>
              <a:pPr algn="l">
                <a:lnSpc>
                  <a:spcPts val="5184"/>
                </a:lnSpc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 Double Booking Conflicts</a:t>
              </a:r>
            </a:p>
            <a:p>
              <a:pPr algn="l">
                <a:lnSpc>
                  <a:spcPts val="5184"/>
                </a:lnSpc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 Lack of Real-time Financial Insights</a:t>
              </a:r>
            </a:p>
            <a:p>
              <a:pPr algn="l">
                <a:lnSpc>
                  <a:spcPts val="5184"/>
                </a:lnSpc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 Poor Mobile Experience</a:t>
              </a:r>
            </a:p>
            <a:p>
              <a:pPr algn="l">
                <a:lnSpc>
                  <a:spcPts val="5184"/>
                </a:lnSpc>
              </a:pPr>
            </a:p>
            <a:p>
              <a:pPr algn="l">
                <a:lnSpc>
                  <a:spcPts val="5184"/>
                </a:lnSpc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💡SOLUTION (Bookify):</a:t>
              </a:r>
            </a:p>
            <a:p>
              <a:pPr algn="l">
                <a:lnSpc>
                  <a:spcPts val="5184"/>
                </a:lnSpc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 full-stack scalable platform delivering seamless hotel management, live data analytics, and secure payments.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57300" y="9508378"/>
            <a:ext cx="4114800" cy="547688"/>
            <a:chOff x="0" y="0"/>
            <a:chExt cx="5486400" cy="7302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30/11/2025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65100" y="2726993"/>
            <a:ext cx="5985257" cy="4833014"/>
            <a:chOff x="0" y="0"/>
            <a:chExt cx="7980342" cy="644401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980299" cy="6443980"/>
            </a:xfrm>
            <a:custGeom>
              <a:avLst/>
              <a:gdLst/>
              <a:ahLst/>
              <a:cxnLst/>
              <a:rect r="r" b="b" t="t" l="l"/>
              <a:pathLst>
                <a:path h="6443980" w="7980299">
                  <a:moveTo>
                    <a:pt x="0" y="0"/>
                  </a:moveTo>
                  <a:lnTo>
                    <a:pt x="7980299" y="0"/>
                  </a:lnTo>
                  <a:lnTo>
                    <a:pt x="7980299" y="6443980"/>
                  </a:lnTo>
                  <a:lnTo>
                    <a:pt x="0" y="6443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466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786238" y="9534525"/>
            <a:ext cx="1354786" cy="547688"/>
            <a:chOff x="0" y="0"/>
            <a:chExt cx="1806382" cy="7302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06321" cy="730250"/>
            </a:xfrm>
            <a:custGeom>
              <a:avLst/>
              <a:gdLst/>
              <a:ahLst/>
              <a:cxnLst/>
              <a:rect r="r" b="b" t="t" l="l"/>
              <a:pathLst>
                <a:path h="730250" w="1806321">
                  <a:moveTo>
                    <a:pt x="0" y="0"/>
                  </a:moveTo>
                  <a:lnTo>
                    <a:pt x="1806321" y="0"/>
                  </a:lnTo>
                  <a:lnTo>
                    <a:pt x="1806321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4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65100" y="2726993"/>
            <a:ext cx="5985257" cy="4833013"/>
            <a:chOff x="0" y="0"/>
            <a:chExt cx="7980342" cy="644401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980350" cy="6444061"/>
            </a:xfrm>
            <a:custGeom>
              <a:avLst/>
              <a:gdLst/>
              <a:ahLst/>
              <a:cxnLst/>
              <a:rect r="r" b="b" t="t" l="l"/>
              <a:pathLst>
                <a:path h="6444061" w="7980350">
                  <a:moveTo>
                    <a:pt x="0" y="0"/>
                  </a:moveTo>
                  <a:lnTo>
                    <a:pt x="7980350" y="0"/>
                  </a:lnTo>
                  <a:lnTo>
                    <a:pt x="7980350" y="6444061"/>
                  </a:lnTo>
                  <a:lnTo>
                    <a:pt x="0" y="6444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368" t="-2376" r="-40634" b="-120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5463540" y="812211"/>
            <a:ext cx="9443979" cy="85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The Hospitality Gap – Problem &amp; Solution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67268" y="495320"/>
            <a:ext cx="1926864" cy="956639"/>
            <a:chOff x="0" y="0"/>
            <a:chExt cx="2569152" cy="12755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69210" cy="1275461"/>
            </a:xfrm>
            <a:custGeom>
              <a:avLst/>
              <a:gdLst/>
              <a:ahLst/>
              <a:cxnLst/>
              <a:rect r="r" b="b" t="t" l="l"/>
              <a:pathLst>
                <a:path h="1275461" w="2569210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-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300" y="9508378"/>
            <a:ext cx="4114800" cy="573834"/>
            <a:chOff x="0" y="0"/>
            <a:chExt cx="5486400" cy="7651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65175"/>
            </a:xfrm>
            <a:custGeom>
              <a:avLst/>
              <a:gdLst/>
              <a:ahLst/>
              <a:cxnLst/>
              <a:rect r="r" b="b" t="t" l="l"/>
              <a:pathLst>
                <a:path h="765175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39976" y="0"/>
            <a:ext cx="2234648" cy="2079956"/>
            <a:chOff x="0" y="0"/>
            <a:chExt cx="2979530" cy="27732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79547" cy="2773299"/>
            </a:xfrm>
            <a:custGeom>
              <a:avLst/>
              <a:gdLst/>
              <a:ahLst/>
              <a:cxnLst/>
              <a:rect r="r" b="b" t="t" l="l"/>
              <a:pathLst>
                <a:path h="2773299" w="2979547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461284" y="9516022"/>
            <a:ext cx="699135" cy="647885"/>
            <a:chOff x="0" y="0"/>
            <a:chExt cx="932180" cy="8638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2180" cy="863854"/>
            </a:xfrm>
            <a:custGeom>
              <a:avLst/>
              <a:gdLst/>
              <a:ahLst/>
              <a:cxnLst/>
              <a:rect r="r" b="b" t="t" l="l"/>
              <a:pathLst>
                <a:path h="863854" w="932180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7026444" y="2863515"/>
            <a:ext cx="10128081" cy="5737558"/>
            <a:chOff x="0" y="0"/>
            <a:chExt cx="13504108" cy="76500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504108" cy="7650078"/>
            </a:xfrm>
            <a:custGeom>
              <a:avLst/>
              <a:gdLst/>
              <a:ahLst/>
              <a:cxnLst/>
              <a:rect r="r" b="b" t="t" l="l"/>
              <a:pathLst>
                <a:path h="7650078" w="13504108">
                  <a:moveTo>
                    <a:pt x="0" y="0"/>
                  </a:moveTo>
                  <a:lnTo>
                    <a:pt x="13504108" y="0"/>
                  </a:lnTo>
                  <a:lnTo>
                    <a:pt x="13504108" y="7650078"/>
                  </a:lnTo>
                  <a:lnTo>
                    <a:pt x="0" y="76500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504108" cy="768817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536"/>
                </a:lnSpc>
              </a:pPr>
              <a:r>
                <a:rPr lang="en-US" sz="4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🔹 Homepage → Filtering Rooms</a:t>
              </a:r>
            </a:p>
            <a:p>
              <a:pPr algn="l">
                <a:lnSpc>
                  <a:spcPts val="4536"/>
                </a:lnSpc>
              </a:pPr>
              <a:r>
                <a:rPr lang="en-US" sz="4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🔹 Booking Confirmation → Payment</a:t>
              </a:r>
            </a:p>
            <a:p>
              <a:pPr algn="l">
                <a:lnSpc>
                  <a:spcPts val="4536"/>
                </a:lnSpc>
              </a:pPr>
              <a:r>
                <a:rPr lang="en-US" sz="4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🔹 Instant Admin Dashboard Updates</a:t>
              </a:r>
            </a:p>
            <a:p>
              <a:pPr algn="l">
                <a:lnSpc>
                  <a:spcPts val="453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57300" y="9534525"/>
            <a:ext cx="4114800" cy="547688"/>
            <a:chOff x="0" y="0"/>
            <a:chExt cx="5486400" cy="7302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30/11</a:t>
              </a: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/25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77150" y="3047439"/>
            <a:ext cx="4064089" cy="4192118"/>
            <a:chOff x="0" y="0"/>
            <a:chExt cx="5418786" cy="558949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418836" cy="5589524"/>
            </a:xfrm>
            <a:custGeom>
              <a:avLst/>
              <a:gdLst/>
              <a:ahLst/>
              <a:cxnLst/>
              <a:rect r="r" b="b" t="t" l="l"/>
              <a:pathLst>
                <a:path h="5589524" w="5418836">
                  <a:moveTo>
                    <a:pt x="0" y="0"/>
                  </a:moveTo>
                  <a:lnTo>
                    <a:pt x="5418836" y="0"/>
                  </a:lnTo>
                  <a:lnTo>
                    <a:pt x="5418836" y="5589524"/>
                  </a:lnTo>
                  <a:lnTo>
                    <a:pt x="0" y="5589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72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5400000">
            <a:off x="-1458520" y="6095296"/>
            <a:ext cx="2933070" cy="2222696"/>
            <a:chOff x="0" y="0"/>
            <a:chExt cx="3910760" cy="296359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3885311" cy="1469136"/>
            </a:xfrm>
            <a:custGeom>
              <a:avLst/>
              <a:gdLst/>
              <a:ahLst/>
              <a:cxnLst/>
              <a:rect r="r" b="b" t="t" l="l"/>
              <a:pathLst>
                <a:path h="1469136" w="3885311">
                  <a:moveTo>
                    <a:pt x="0" y="1469136"/>
                  </a:moveTo>
                  <a:cubicBezTo>
                    <a:pt x="0" y="657733"/>
                    <a:pt x="869823" y="0"/>
                    <a:pt x="1942719" y="0"/>
                  </a:cubicBezTo>
                  <a:cubicBezTo>
                    <a:pt x="3015615" y="0"/>
                    <a:pt x="3885311" y="657733"/>
                    <a:pt x="3885311" y="1469136"/>
                  </a:cubicBezTo>
                  <a:lnTo>
                    <a:pt x="3149219" y="1469136"/>
                  </a:lnTo>
                  <a:cubicBezTo>
                    <a:pt x="3149219" y="1063498"/>
                    <a:pt x="2608961" y="734568"/>
                    <a:pt x="1942592" y="734568"/>
                  </a:cubicBezTo>
                  <a:cubicBezTo>
                    <a:pt x="1276223" y="734568"/>
                    <a:pt x="735965" y="1063498"/>
                    <a:pt x="735965" y="1469136"/>
                  </a:cubicBezTo>
                  <a:close/>
                </a:path>
              </a:pathLst>
            </a:custGeom>
            <a:solidFill>
              <a:srgbClr val="94B9D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10711" cy="1494536"/>
            </a:xfrm>
            <a:custGeom>
              <a:avLst/>
              <a:gdLst/>
              <a:ahLst/>
              <a:cxnLst/>
              <a:rect r="r" b="b" t="t" l="l"/>
              <a:pathLst>
                <a:path h="1494536" w="3910711">
                  <a:moveTo>
                    <a:pt x="0" y="1481836"/>
                  </a:moveTo>
                  <a:cubicBezTo>
                    <a:pt x="0" y="660400"/>
                    <a:pt x="878967" y="0"/>
                    <a:pt x="1955419" y="0"/>
                  </a:cubicBezTo>
                  <a:cubicBezTo>
                    <a:pt x="3031871" y="0"/>
                    <a:pt x="3910711" y="660400"/>
                    <a:pt x="3910711" y="1481836"/>
                  </a:cubicBezTo>
                  <a:cubicBezTo>
                    <a:pt x="3910711" y="1488821"/>
                    <a:pt x="3904996" y="1494536"/>
                    <a:pt x="3898011" y="1494536"/>
                  </a:cubicBezTo>
                  <a:lnTo>
                    <a:pt x="3161919" y="1494536"/>
                  </a:lnTo>
                  <a:cubicBezTo>
                    <a:pt x="3158490" y="1494536"/>
                    <a:pt x="3155315" y="1493139"/>
                    <a:pt x="3152902" y="1490853"/>
                  </a:cubicBezTo>
                  <a:cubicBezTo>
                    <a:pt x="3150489" y="1488567"/>
                    <a:pt x="3149219" y="1485265"/>
                    <a:pt x="3149219" y="1481836"/>
                  </a:cubicBezTo>
                  <a:cubicBezTo>
                    <a:pt x="3149219" y="1088136"/>
                    <a:pt x="2621026" y="759968"/>
                    <a:pt x="1955292" y="759968"/>
                  </a:cubicBezTo>
                  <a:lnTo>
                    <a:pt x="1955292" y="747268"/>
                  </a:lnTo>
                  <a:lnTo>
                    <a:pt x="1955292" y="759968"/>
                  </a:lnTo>
                  <a:cubicBezTo>
                    <a:pt x="1289558" y="759968"/>
                    <a:pt x="761365" y="1088136"/>
                    <a:pt x="761365" y="1481836"/>
                  </a:cubicBezTo>
                  <a:cubicBezTo>
                    <a:pt x="761365" y="1488821"/>
                    <a:pt x="755650" y="1494536"/>
                    <a:pt x="748665" y="1494536"/>
                  </a:cubicBezTo>
                  <a:lnTo>
                    <a:pt x="12700" y="1494536"/>
                  </a:lnTo>
                  <a:cubicBezTo>
                    <a:pt x="9271" y="1494536"/>
                    <a:pt x="6096" y="1493139"/>
                    <a:pt x="3683" y="1490853"/>
                  </a:cubicBezTo>
                  <a:cubicBezTo>
                    <a:pt x="1270" y="1488567"/>
                    <a:pt x="0" y="1485265"/>
                    <a:pt x="0" y="1481836"/>
                  </a:cubicBezTo>
                  <a:moveTo>
                    <a:pt x="25400" y="1481836"/>
                  </a:moveTo>
                  <a:lnTo>
                    <a:pt x="12700" y="1481836"/>
                  </a:lnTo>
                  <a:lnTo>
                    <a:pt x="12700" y="1469136"/>
                  </a:lnTo>
                  <a:lnTo>
                    <a:pt x="748792" y="1469136"/>
                  </a:lnTo>
                  <a:lnTo>
                    <a:pt x="748792" y="1481836"/>
                  </a:lnTo>
                  <a:lnTo>
                    <a:pt x="736092" y="1481836"/>
                  </a:lnTo>
                  <a:cubicBezTo>
                    <a:pt x="736092" y="1064133"/>
                    <a:pt x="1288288" y="734568"/>
                    <a:pt x="1955419" y="734568"/>
                  </a:cubicBezTo>
                  <a:cubicBezTo>
                    <a:pt x="2622550" y="734568"/>
                    <a:pt x="3174746" y="1064133"/>
                    <a:pt x="3174746" y="1481836"/>
                  </a:cubicBezTo>
                  <a:lnTo>
                    <a:pt x="3162046" y="1481836"/>
                  </a:lnTo>
                  <a:lnTo>
                    <a:pt x="3162046" y="1469136"/>
                  </a:lnTo>
                  <a:lnTo>
                    <a:pt x="3898138" y="1469136"/>
                  </a:lnTo>
                  <a:lnTo>
                    <a:pt x="3898138" y="1481836"/>
                  </a:lnTo>
                  <a:lnTo>
                    <a:pt x="3885438" y="1481836"/>
                  </a:lnTo>
                  <a:cubicBezTo>
                    <a:pt x="3885311" y="680466"/>
                    <a:pt x="3024759" y="25400"/>
                    <a:pt x="1955419" y="25400"/>
                  </a:cubicBezTo>
                  <a:lnTo>
                    <a:pt x="1955419" y="12700"/>
                  </a:lnTo>
                  <a:lnTo>
                    <a:pt x="1955419" y="25400"/>
                  </a:lnTo>
                  <a:cubicBezTo>
                    <a:pt x="885952" y="25400"/>
                    <a:pt x="25400" y="680466"/>
                    <a:pt x="25400" y="1481836"/>
                  </a:cubicBezTo>
                  <a:close/>
                </a:path>
              </a:pathLst>
            </a:custGeom>
            <a:solidFill>
              <a:srgbClr val="94B9D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3786238" y="9534525"/>
            <a:ext cx="1354786" cy="547688"/>
            <a:chOff x="0" y="0"/>
            <a:chExt cx="1806382" cy="7302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06321" cy="730250"/>
            </a:xfrm>
            <a:custGeom>
              <a:avLst/>
              <a:gdLst/>
              <a:ahLst/>
              <a:cxnLst/>
              <a:rect r="r" b="b" t="t" l="l"/>
              <a:pathLst>
                <a:path h="730250" w="1806321">
                  <a:moveTo>
                    <a:pt x="0" y="0"/>
                  </a:moveTo>
                  <a:lnTo>
                    <a:pt x="1806321" y="0"/>
                  </a:lnTo>
                  <a:lnTo>
                    <a:pt x="1806321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4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632353" y="3047439"/>
            <a:ext cx="6108336" cy="4159205"/>
            <a:chOff x="0" y="0"/>
            <a:chExt cx="8144448" cy="554560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44510" cy="5545627"/>
            </a:xfrm>
            <a:custGeom>
              <a:avLst/>
              <a:gdLst/>
              <a:ahLst/>
              <a:cxnLst/>
              <a:rect r="r" b="b" t="t" l="l"/>
              <a:pathLst>
                <a:path h="5545627" w="8144510">
                  <a:moveTo>
                    <a:pt x="1270000" y="0"/>
                  </a:moveTo>
                  <a:lnTo>
                    <a:pt x="6874510" y="0"/>
                  </a:lnTo>
                  <a:cubicBezTo>
                    <a:pt x="7575911" y="0"/>
                    <a:pt x="8144510" y="568598"/>
                    <a:pt x="8144510" y="1270000"/>
                  </a:cubicBezTo>
                  <a:lnTo>
                    <a:pt x="8144510" y="4275627"/>
                  </a:lnTo>
                  <a:cubicBezTo>
                    <a:pt x="8144510" y="4612452"/>
                    <a:pt x="8010706" y="4935481"/>
                    <a:pt x="7772536" y="5173653"/>
                  </a:cubicBezTo>
                  <a:cubicBezTo>
                    <a:pt x="7534364" y="5411824"/>
                    <a:pt x="7211335" y="5545627"/>
                    <a:pt x="6874510" y="5545627"/>
                  </a:cubicBezTo>
                  <a:lnTo>
                    <a:pt x="1270000" y="5545627"/>
                  </a:lnTo>
                  <a:cubicBezTo>
                    <a:pt x="933175" y="5545627"/>
                    <a:pt x="610146" y="5411824"/>
                    <a:pt x="371974" y="5173653"/>
                  </a:cubicBezTo>
                  <a:cubicBezTo>
                    <a:pt x="133803" y="4935481"/>
                    <a:pt x="0" y="4612452"/>
                    <a:pt x="0" y="4275627"/>
                  </a:cubicBezTo>
                  <a:lnTo>
                    <a:pt x="0" y="1270000"/>
                  </a:lnTo>
                  <a:cubicBezTo>
                    <a:pt x="0" y="568598"/>
                    <a:pt x="568598" y="0"/>
                    <a:pt x="1270000" y="0"/>
                  </a:cubicBezTo>
                  <a:close/>
                </a:path>
              </a:pathLst>
            </a:custGeom>
            <a:blipFill>
              <a:blip r:embed="rId7"/>
              <a:stretch>
                <a:fillRect l="-2869" t="0" r="-32090" b="-3608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5265324" y="970689"/>
            <a:ext cx="8793286" cy="90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Journey &amp; UI Concept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67268" y="495320"/>
            <a:ext cx="1926864" cy="956639"/>
            <a:chOff x="0" y="0"/>
            <a:chExt cx="2569152" cy="12755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69210" cy="1275461"/>
            </a:xfrm>
            <a:custGeom>
              <a:avLst/>
              <a:gdLst/>
              <a:ahLst/>
              <a:cxnLst/>
              <a:rect r="r" b="b" t="t" l="l"/>
              <a:pathLst>
                <a:path h="1275461" w="2569210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-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300" y="9508378"/>
            <a:ext cx="4114800" cy="573834"/>
            <a:chOff x="0" y="0"/>
            <a:chExt cx="5486400" cy="7651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65175"/>
            </a:xfrm>
            <a:custGeom>
              <a:avLst/>
              <a:gdLst/>
              <a:ahLst/>
              <a:cxnLst/>
              <a:rect r="r" b="b" t="t" l="l"/>
              <a:pathLst>
                <a:path h="765175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39976" y="0"/>
            <a:ext cx="2234648" cy="2079956"/>
            <a:chOff x="0" y="0"/>
            <a:chExt cx="2979530" cy="27732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79547" cy="2773299"/>
            </a:xfrm>
            <a:custGeom>
              <a:avLst/>
              <a:gdLst/>
              <a:ahLst/>
              <a:cxnLst/>
              <a:rect r="r" b="b" t="t" l="l"/>
              <a:pathLst>
                <a:path h="2773299" w="2979547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461284" y="9516022"/>
            <a:ext cx="699135" cy="647885"/>
            <a:chOff x="0" y="0"/>
            <a:chExt cx="932180" cy="8638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2180" cy="863854"/>
            </a:xfrm>
            <a:custGeom>
              <a:avLst/>
              <a:gdLst/>
              <a:ahLst/>
              <a:cxnLst/>
              <a:rect r="r" b="b" t="t" l="l"/>
              <a:pathLst>
                <a:path h="863854" w="932180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7562269" y="2079956"/>
            <a:ext cx="9839325" cy="6882039"/>
            <a:chOff x="0" y="0"/>
            <a:chExt cx="13119100" cy="91760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119100" cy="9176052"/>
            </a:xfrm>
            <a:custGeom>
              <a:avLst/>
              <a:gdLst/>
              <a:ahLst/>
              <a:cxnLst/>
              <a:rect r="r" b="b" t="t" l="l"/>
              <a:pathLst>
                <a:path h="9176052" w="13119100">
                  <a:moveTo>
                    <a:pt x="0" y="0"/>
                  </a:moveTo>
                  <a:lnTo>
                    <a:pt x="13119100" y="0"/>
                  </a:lnTo>
                  <a:lnTo>
                    <a:pt x="13119100" y="9176052"/>
                  </a:lnTo>
                  <a:lnTo>
                    <a:pt x="0" y="91760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3119100" cy="92046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84"/>
                </a:lnSpc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👤 End Users:</a:t>
              </a:r>
            </a:p>
            <a:p>
              <a:pPr algn="l">
                <a:lnSpc>
                  <a:spcPts val="5184"/>
                </a:lnSpc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 Admin</a:t>
              </a:r>
            </a:p>
            <a:p>
              <a:pPr algn="l">
                <a:lnSpc>
                  <a:spcPts val="5184"/>
                </a:lnSpc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 Hotel Manager</a:t>
              </a:r>
            </a:p>
            <a:p>
              <a:pPr algn="l">
                <a:lnSpc>
                  <a:spcPts val="5184"/>
                </a:lnSpc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 Guest</a:t>
              </a:r>
            </a:p>
            <a:p>
              <a:pPr algn="l">
                <a:lnSpc>
                  <a:spcPts val="5184"/>
                </a:lnSpc>
              </a:pPr>
            </a:p>
            <a:p>
              <a:pPr algn="l">
                <a:lnSpc>
                  <a:spcPts val="5184"/>
                </a:lnSpc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✨ Core Features:</a:t>
              </a:r>
            </a:p>
            <a:p>
              <a:pPr algn="l">
                <a:lnSpc>
                  <a:spcPts val="5184"/>
                </a:lnSpc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1. Real-time Analytics Dashboard</a:t>
              </a:r>
            </a:p>
            <a:p>
              <a:pPr algn="l">
                <a:lnSpc>
                  <a:spcPts val="5184"/>
                </a:lnSpc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2. Dynamic Room Status System</a:t>
              </a:r>
            </a:p>
            <a:p>
              <a:pPr algn="l">
                <a:lnSpc>
                  <a:spcPts val="5184"/>
                </a:lnSpc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3. Secure Payments (PayPal/Visa)</a:t>
              </a:r>
            </a:p>
            <a:p>
              <a:pPr algn="l">
                <a:lnSpc>
                  <a:spcPts val="5184"/>
                </a:lnSpc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4. Role-Based Access Control (RBAC)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57300" y="9534525"/>
            <a:ext cx="4114800" cy="547688"/>
            <a:chOff x="0" y="0"/>
            <a:chExt cx="5486400" cy="7302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10/14/24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4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4232" y="2831369"/>
            <a:ext cx="6461547" cy="4440548"/>
            <a:chOff x="0" y="0"/>
            <a:chExt cx="8615396" cy="59207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15426" cy="5920740"/>
            </a:xfrm>
            <a:custGeom>
              <a:avLst/>
              <a:gdLst/>
              <a:ahLst/>
              <a:cxnLst/>
              <a:rect r="r" b="b" t="t" l="l"/>
              <a:pathLst>
                <a:path h="5920740" w="8615426">
                  <a:moveTo>
                    <a:pt x="0" y="0"/>
                  </a:moveTo>
                  <a:lnTo>
                    <a:pt x="8615426" y="0"/>
                  </a:lnTo>
                  <a:lnTo>
                    <a:pt x="8615426" y="5920740"/>
                  </a:lnTo>
                  <a:lnTo>
                    <a:pt x="0" y="5920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967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786238" y="9534525"/>
            <a:ext cx="1354786" cy="547688"/>
            <a:chOff x="0" y="0"/>
            <a:chExt cx="1806382" cy="7302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06321" cy="730250"/>
            </a:xfrm>
            <a:custGeom>
              <a:avLst/>
              <a:gdLst/>
              <a:ahLst/>
              <a:cxnLst/>
              <a:rect r="r" b="b" t="t" l="l"/>
              <a:pathLst>
                <a:path h="730250" w="1806321">
                  <a:moveTo>
                    <a:pt x="0" y="0"/>
                  </a:moveTo>
                  <a:lnTo>
                    <a:pt x="1806321" y="0"/>
                  </a:lnTo>
                  <a:lnTo>
                    <a:pt x="1806321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4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324233" y="2918329"/>
            <a:ext cx="6873424" cy="4353587"/>
            <a:chOff x="0" y="0"/>
            <a:chExt cx="9347622" cy="592073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347581" cy="5920780"/>
            </a:xfrm>
            <a:custGeom>
              <a:avLst/>
              <a:gdLst/>
              <a:ahLst/>
              <a:cxnLst/>
              <a:rect r="r" b="b" t="t" l="l"/>
              <a:pathLst>
                <a:path h="5920780" w="9347581">
                  <a:moveTo>
                    <a:pt x="1295367" y="0"/>
                  </a:moveTo>
                  <a:lnTo>
                    <a:pt x="8052214" y="0"/>
                  </a:lnTo>
                  <a:cubicBezTo>
                    <a:pt x="8395767" y="0"/>
                    <a:pt x="8725249" y="136476"/>
                    <a:pt x="8968177" y="379404"/>
                  </a:cubicBezTo>
                  <a:cubicBezTo>
                    <a:pt x="9211105" y="622333"/>
                    <a:pt x="9347581" y="951815"/>
                    <a:pt x="9347581" y="1295367"/>
                  </a:cubicBezTo>
                  <a:lnTo>
                    <a:pt x="9347581" y="4625412"/>
                  </a:lnTo>
                  <a:cubicBezTo>
                    <a:pt x="9347581" y="5340824"/>
                    <a:pt x="8767625" y="5920780"/>
                    <a:pt x="8052214" y="5920780"/>
                  </a:cubicBezTo>
                  <a:lnTo>
                    <a:pt x="1295367" y="5920780"/>
                  </a:lnTo>
                  <a:cubicBezTo>
                    <a:pt x="579956" y="5920780"/>
                    <a:pt x="0" y="5340824"/>
                    <a:pt x="0" y="4625412"/>
                  </a:cubicBezTo>
                  <a:lnTo>
                    <a:pt x="0" y="1295367"/>
                  </a:lnTo>
                  <a:cubicBezTo>
                    <a:pt x="0" y="579956"/>
                    <a:pt x="579956" y="0"/>
                    <a:pt x="1295367" y="0"/>
                  </a:cubicBezTo>
                  <a:close/>
                </a:path>
              </a:pathLst>
            </a:custGeom>
            <a:blipFill>
              <a:blip r:embed="rId7"/>
              <a:stretch>
                <a:fillRect l="-12528" t="-1" r="-12529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3964508" y="585902"/>
            <a:ext cx="9202382" cy="998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 Users &amp; Key Features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67268" y="495320"/>
            <a:ext cx="1926864" cy="956639"/>
            <a:chOff x="0" y="0"/>
            <a:chExt cx="2569152" cy="12755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69210" cy="1275461"/>
            </a:xfrm>
            <a:custGeom>
              <a:avLst/>
              <a:gdLst/>
              <a:ahLst/>
              <a:cxnLst/>
              <a:rect r="r" b="b" t="t" l="l"/>
              <a:pathLst>
                <a:path h="1275461" w="2569210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-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300" y="9508378"/>
            <a:ext cx="4114800" cy="573834"/>
            <a:chOff x="0" y="0"/>
            <a:chExt cx="5486400" cy="7651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65175"/>
            </a:xfrm>
            <a:custGeom>
              <a:avLst/>
              <a:gdLst/>
              <a:ahLst/>
              <a:cxnLst/>
              <a:rect r="r" b="b" t="t" l="l"/>
              <a:pathLst>
                <a:path h="765175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39976" y="0"/>
            <a:ext cx="2234648" cy="2079956"/>
            <a:chOff x="0" y="0"/>
            <a:chExt cx="2979530" cy="27732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79547" cy="2773299"/>
            </a:xfrm>
            <a:custGeom>
              <a:avLst/>
              <a:gdLst/>
              <a:ahLst/>
              <a:cxnLst/>
              <a:rect r="r" b="b" t="t" l="l"/>
              <a:pathLst>
                <a:path h="2773299" w="2979547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461284" y="9516022"/>
            <a:ext cx="699135" cy="647885"/>
            <a:chOff x="0" y="0"/>
            <a:chExt cx="932180" cy="8638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2180" cy="863854"/>
            </a:xfrm>
            <a:custGeom>
              <a:avLst/>
              <a:gdLst/>
              <a:ahLst/>
              <a:cxnLst/>
              <a:rect r="r" b="b" t="t" l="l"/>
              <a:pathLst>
                <a:path h="863854" w="932180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6067268" y="495320"/>
            <a:ext cx="1926864" cy="956639"/>
            <a:chOff x="0" y="0"/>
            <a:chExt cx="2569152" cy="12755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69210" cy="1275461"/>
            </a:xfrm>
            <a:custGeom>
              <a:avLst/>
              <a:gdLst/>
              <a:ahLst/>
              <a:cxnLst/>
              <a:rect r="r" b="b" t="t" l="l"/>
              <a:pathLst>
                <a:path h="1275461" w="2569210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-4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9976" y="0"/>
            <a:ext cx="2234648" cy="2079956"/>
            <a:chOff x="0" y="0"/>
            <a:chExt cx="2979530" cy="27732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79547" cy="2773299"/>
            </a:xfrm>
            <a:custGeom>
              <a:avLst/>
              <a:gdLst/>
              <a:ahLst/>
              <a:cxnLst/>
              <a:rect r="r" b="b" t="t" l="l"/>
              <a:pathLst>
                <a:path h="2773299" w="2979547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49843" y="3448986"/>
            <a:ext cx="15910575" cy="540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61131" indent="-630566" lvl="1">
              <a:lnSpc>
                <a:spcPts val="6142"/>
              </a:lnSpc>
              <a:buFont typeface="Arial"/>
              <a:buChar char="•"/>
            </a:pPr>
            <a:r>
              <a:rPr lang="en-US" sz="568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SQL Server </a:t>
            </a:r>
          </a:p>
          <a:p>
            <a:pPr algn="l">
              <a:lnSpc>
                <a:spcPts val="6142"/>
              </a:lnSpc>
            </a:pPr>
          </a:p>
          <a:p>
            <a:pPr algn="l">
              <a:lnSpc>
                <a:spcPts val="6142"/>
              </a:lnSpc>
            </a:pPr>
            <a:r>
              <a:rPr lang="en-US" sz="568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🔗 Key Relationships:</a:t>
            </a:r>
          </a:p>
          <a:p>
            <a:pPr algn="l" marL="1261441" indent="-630720" lvl="1">
              <a:lnSpc>
                <a:spcPts val="6142"/>
              </a:lnSpc>
              <a:buFont typeface="Arial"/>
              <a:buChar char="•"/>
            </a:pPr>
            <a:r>
              <a:rPr lang="en-US" sz="568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Users ↔ Bookings</a:t>
            </a:r>
          </a:p>
          <a:p>
            <a:pPr algn="l" marL="1261441" indent="-630720" lvl="1">
              <a:lnSpc>
                <a:spcPts val="6142"/>
              </a:lnSpc>
              <a:buFont typeface="Arial"/>
              <a:buChar char="•"/>
            </a:pPr>
            <a:r>
              <a:rPr lang="en-US" sz="568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Rooms ↔ Status</a:t>
            </a:r>
          </a:p>
          <a:p>
            <a:pPr algn="l" marL="1261441" indent="-630720" lvl="1">
              <a:lnSpc>
                <a:spcPts val="6142"/>
              </a:lnSpc>
              <a:buFont typeface="Arial"/>
              <a:buChar char="•"/>
            </a:pPr>
            <a:r>
              <a:rPr lang="en-US" sz="568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Payments ↔ Refund Tracking</a:t>
            </a:r>
          </a:p>
          <a:p>
            <a:pPr algn="l" marL="1059615" indent="-529807" lvl="1">
              <a:lnSpc>
                <a:spcPts val="5159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257300" y="9534525"/>
            <a:ext cx="4114800" cy="547688"/>
            <a:chOff x="0" y="0"/>
            <a:chExt cx="5486400" cy="7302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10/14/24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232966" y="742941"/>
            <a:ext cx="8594204" cy="1240638"/>
            <a:chOff x="0" y="0"/>
            <a:chExt cx="11458938" cy="165418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458938" cy="1654184"/>
            </a:xfrm>
            <a:custGeom>
              <a:avLst/>
              <a:gdLst/>
              <a:ahLst/>
              <a:cxnLst/>
              <a:rect r="r" b="b" t="t" l="l"/>
              <a:pathLst>
                <a:path h="1654184" w="11458938">
                  <a:moveTo>
                    <a:pt x="0" y="0"/>
                  </a:moveTo>
                  <a:lnTo>
                    <a:pt x="11458938" y="0"/>
                  </a:lnTo>
                  <a:lnTo>
                    <a:pt x="11458938" y="1654184"/>
                  </a:lnTo>
                  <a:lnTo>
                    <a:pt x="0" y="16541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11458938" cy="172085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6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Database Architecture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786238" y="9534525"/>
            <a:ext cx="1354786" cy="547688"/>
            <a:chOff x="0" y="0"/>
            <a:chExt cx="1806382" cy="7302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06321" cy="730250"/>
            </a:xfrm>
            <a:custGeom>
              <a:avLst/>
              <a:gdLst/>
              <a:ahLst/>
              <a:cxnLst/>
              <a:rect r="r" b="b" t="t" l="l"/>
              <a:pathLst>
                <a:path h="730250" w="1806321">
                  <a:moveTo>
                    <a:pt x="0" y="0"/>
                  </a:moveTo>
                  <a:lnTo>
                    <a:pt x="1806321" y="0"/>
                  </a:lnTo>
                  <a:lnTo>
                    <a:pt x="1806321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4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67268" y="495320"/>
            <a:ext cx="1926864" cy="956639"/>
            <a:chOff x="0" y="0"/>
            <a:chExt cx="2569152" cy="12755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69210" cy="1275461"/>
            </a:xfrm>
            <a:custGeom>
              <a:avLst/>
              <a:gdLst/>
              <a:ahLst/>
              <a:cxnLst/>
              <a:rect r="r" b="b" t="t" l="l"/>
              <a:pathLst>
                <a:path h="1275461" w="2569210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-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300" y="9373613"/>
            <a:ext cx="4114800" cy="573834"/>
            <a:chOff x="0" y="0"/>
            <a:chExt cx="5486400" cy="7651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65175"/>
            </a:xfrm>
            <a:custGeom>
              <a:avLst/>
              <a:gdLst/>
              <a:ahLst/>
              <a:cxnLst/>
              <a:rect r="r" b="b" t="t" l="l"/>
              <a:pathLst>
                <a:path h="765175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39976" y="0"/>
            <a:ext cx="2234648" cy="2079956"/>
            <a:chOff x="0" y="0"/>
            <a:chExt cx="2979530" cy="27732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79547" cy="2773299"/>
            </a:xfrm>
            <a:custGeom>
              <a:avLst/>
              <a:gdLst/>
              <a:ahLst/>
              <a:cxnLst/>
              <a:rect r="r" b="b" t="t" l="l"/>
              <a:pathLst>
                <a:path h="2773299" w="2979547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461284" y="9516022"/>
            <a:ext cx="699135" cy="647885"/>
            <a:chOff x="0" y="0"/>
            <a:chExt cx="932180" cy="8638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2180" cy="863854"/>
            </a:xfrm>
            <a:custGeom>
              <a:avLst/>
              <a:gdLst/>
              <a:ahLst/>
              <a:cxnLst/>
              <a:rect r="r" b="b" t="t" l="l"/>
              <a:pathLst>
                <a:path h="863854" w="932180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6067268" y="495320"/>
            <a:ext cx="1926864" cy="956639"/>
            <a:chOff x="0" y="0"/>
            <a:chExt cx="2569152" cy="12755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69210" cy="1275461"/>
            </a:xfrm>
            <a:custGeom>
              <a:avLst/>
              <a:gdLst/>
              <a:ahLst/>
              <a:cxnLst/>
              <a:rect r="r" b="b" t="t" l="l"/>
              <a:pathLst>
                <a:path h="1275461" w="2569210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-4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9976" y="0"/>
            <a:ext cx="2234648" cy="2079956"/>
            <a:chOff x="0" y="0"/>
            <a:chExt cx="2979530" cy="27732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79547" cy="2773299"/>
            </a:xfrm>
            <a:custGeom>
              <a:avLst/>
              <a:gdLst/>
              <a:ahLst/>
              <a:cxnLst/>
              <a:rect r="r" b="b" t="t" l="l"/>
              <a:pathLst>
                <a:path h="2773299" w="2979547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963802" y="3073146"/>
            <a:ext cx="15590550" cy="5817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1316" indent="-465658" lvl="1">
              <a:lnSpc>
                <a:spcPts val="4536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Backend: ASP.NET Core 8 MVC (C#)</a:t>
            </a:r>
          </a:p>
          <a:p>
            <a:pPr algn="l">
              <a:lnSpc>
                <a:spcPts val="4536"/>
              </a:lnSpc>
            </a:pPr>
          </a:p>
          <a:p>
            <a:pPr algn="l">
              <a:lnSpc>
                <a:spcPts val="4536"/>
              </a:lnSpc>
            </a:pPr>
          </a:p>
          <a:p>
            <a:pPr algn="l" marL="931316" indent="-465658" lvl="1">
              <a:lnSpc>
                <a:spcPts val="4536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Database: SQL Server + EF Core</a:t>
            </a:r>
          </a:p>
          <a:p>
            <a:pPr algn="l">
              <a:lnSpc>
                <a:spcPts val="4536"/>
              </a:lnSpc>
            </a:pPr>
          </a:p>
          <a:p>
            <a:pPr algn="l">
              <a:lnSpc>
                <a:spcPts val="4536"/>
              </a:lnSpc>
            </a:pPr>
          </a:p>
          <a:p>
            <a:pPr algn="l" marL="931316" indent="-465658" lvl="1">
              <a:lnSpc>
                <a:spcPts val="4536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Frontend: Bootstrap 5 (Responsive)</a:t>
            </a:r>
          </a:p>
          <a:p>
            <a:pPr algn="l">
              <a:lnSpc>
                <a:spcPts val="4536"/>
              </a:lnSpc>
            </a:pPr>
          </a:p>
          <a:p>
            <a:pPr algn="l">
              <a:lnSpc>
                <a:spcPts val="4536"/>
              </a:lnSpc>
            </a:pPr>
          </a:p>
          <a:p>
            <a:pPr algn="l" marL="931545" indent="-465772" lvl="1">
              <a:lnSpc>
                <a:spcPts val="4536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Architecture: Clean Architecture + SOLID Principles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2236" y="9373904"/>
            <a:ext cx="4114800" cy="547688"/>
            <a:chOff x="0" y="0"/>
            <a:chExt cx="5486400" cy="7302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10/14/24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786238" y="9534525"/>
            <a:ext cx="1354786" cy="547688"/>
            <a:chOff x="0" y="0"/>
            <a:chExt cx="1806382" cy="7302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06321" cy="730250"/>
            </a:xfrm>
            <a:custGeom>
              <a:avLst/>
              <a:gdLst/>
              <a:ahLst/>
              <a:cxnLst/>
              <a:rect r="r" b="b" t="t" l="l"/>
              <a:pathLst>
                <a:path h="730250" w="1806321">
                  <a:moveTo>
                    <a:pt x="0" y="0"/>
                  </a:moveTo>
                  <a:lnTo>
                    <a:pt x="1806321" y="0"/>
                  </a:lnTo>
                  <a:lnTo>
                    <a:pt x="1806321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4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142041" y="850160"/>
            <a:ext cx="5234072" cy="122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Technical Stack</a:t>
            </a:r>
          </a:p>
          <a:p>
            <a:pPr algn="l">
              <a:lnSpc>
                <a:spcPts val="6480"/>
              </a:lnSpc>
            </a:pPr>
          </a:p>
        </p:txBody>
      </p:sp>
      <p:grpSp>
        <p:nvGrpSpPr>
          <p:cNvPr name="Group 26" id="26"/>
          <p:cNvGrpSpPr/>
          <p:nvPr/>
        </p:nvGrpSpPr>
        <p:grpSpPr>
          <a:xfrm rot="0">
            <a:off x="550797" y="2604751"/>
            <a:ext cx="1413005" cy="1413005"/>
            <a:chOff x="0" y="0"/>
            <a:chExt cx="2743920" cy="274392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-10"/>
              <a:ext cx="2743872" cy="2743928"/>
            </a:xfrm>
            <a:custGeom>
              <a:avLst/>
              <a:gdLst/>
              <a:ahLst/>
              <a:cxnLst/>
              <a:rect r="r" b="b" t="t" l="l"/>
              <a:pathLst>
                <a:path h="2743928" w="2743872">
                  <a:moveTo>
                    <a:pt x="0" y="1371991"/>
                  </a:moveTo>
                  <a:cubicBezTo>
                    <a:pt x="0" y="616214"/>
                    <a:pt x="611251" y="2804"/>
                    <a:pt x="1367028" y="10"/>
                  </a:cubicBezTo>
                  <a:cubicBezTo>
                    <a:pt x="2122805" y="-2784"/>
                    <a:pt x="2738374" y="606308"/>
                    <a:pt x="2743835" y="1361958"/>
                  </a:cubicBezTo>
                  <a:cubicBezTo>
                    <a:pt x="2749296" y="2117608"/>
                    <a:pt x="2142617" y="2735590"/>
                    <a:pt x="1386967" y="2743845"/>
                  </a:cubicBezTo>
                  <a:cubicBezTo>
                    <a:pt x="631317" y="2752100"/>
                    <a:pt x="11176" y="2147580"/>
                    <a:pt x="127" y="1391930"/>
                  </a:cubicBezTo>
                  <a:close/>
                </a:path>
              </a:pathLst>
            </a:custGeom>
            <a:solidFill>
              <a:srgbClr val="C0504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847599" y="2901552"/>
            <a:ext cx="819402" cy="819402"/>
          </a:xfrm>
          <a:custGeom>
            <a:avLst/>
            <a:gdLst/>
            <a:ahLst/>
            <a:cxnLst/>
            <a:rect r="r" b="b" t="t" l="l"/>
            <a:pathLst>
              <a:path h="819402" w="819402">
                <a:moveTo>
                  <a:pt x="0" y="0"/>
                </a:moveTo>
                <a:lnTo>
                  <a:pt x="819402" y="0"/>
                </a:lnTo>
                <a:lnTo>
                  <a:pt x="819402" y="819403"/>
                </a:lnTo>
                <a:lnTo>
                  <a:pt x="0" y="819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550797" y="4440212"/>
            <a:ext cx="1406575" cy="1406575"/>
            <a:chOff x="0" y="0"/>
            <a:chExt cx="2743920" cy="274392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-10"/>
              <a:ext cx="2743872" cy="2743928"/>
            </a:xfrm>
            <a:custGeom>
              <a:avLst/>
              <a:gdLst/>
              <a:ahLst/>
              <a:cxnLst/>
              <a:rect r="r" b="b" t="t" l="l"/>
              <a:pathLst>
                <a:path h="2743928" w="2743872">
                  <a:moveTo>
                    <a:pt x="0" y="1371991"/>
                  </a:moveTo>
                  <a:cubicBezTo>
                    <a:pt x="0" y="616214"/>
                    <a:pt x="611251" y="2804"/>
                    <a:pt x="1367028" y="10"/>
                  </a:cubicBezTo>
                  <a:cubicBezTo>
                    <a:pt x="2122805" y="-2784"/>
                    <a:pt x="2738374" y="606308"/>
                    <a:pt x="2743835" y="1361958"/>
                  </a:cubicBezTo>
                  <a:cubicBezTo>
                    <a:pt x="2749296" y="2117608"/>
                    <a:pt x="2142617" y="2735590"/>
                    <a:pt x="1386967" y="2743845"/>
                  </a:cubicBezTo>
                  <a:cubicBezTo>
                    <a:pt x="631317" y="2752100"/>
                    <a:pt x="11176" y="2147580"/>
                    <a:pt x="127" y="1391930"/>
                  </a:cubicBezTo>
                  <a:close/>
                </a:path>
              </a:pathLst>
            </a:custGeom>
            <a:solidFill>
              <a:srgbClr val="9BBB5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846432" y="4735479"/>
            <a:ext cx="815673" cy="815673"/>
          </a:xfrm>
          <a:custGeom>
            <a:avLst/>
            <a:gdLst/>
            <a:ahLst/>
            <a:cxnLst/>
            <a:rect r="r" b="b" t="t" l="l"/>
            <a:pathLst>
              <a:path h="815673" w="815673">
                <a:moveTo>
                  <a:pt x="0" y="0"/>
                </a:moveTo>
                <a:lnTo>
                  <a:pt x="815673" y="0"/>
                </a:lnTo>
                <a:lnTo>
                  <a:pt x="815673" y="815673"/>
                </a:lnTo>
                <a:lnTo>
                  <a:pt x="0" y="8156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489029" y="6217144"/>
            <a:ext cx="1336200" cy="1336200"/>
            <a:chOff x="0" y="0"/>
            <a:chExt cx="2743920" cy="274392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-10"/>
              <a:ext cx="2743872" cy="2743928"/>
            </a:xfrm>
            <a:custGeom>
              <a:avLst/>
              <a:gdLst/>
              <a:ahLst/>
              <a:cxnLst/>
              <a:rect r="r" b="b" t="t" l="l"/>
              <a:pathLst>
                <a:path h="2743928" w="2743872">
                  <a:moveTo>
                    <a:pt x="0" y="1371991"/>
                  </a:moveTo>
                  <a:cubicBezTo>
                    <a:pt x="0" y="616214"/>
                    <a:pt x="611251" y="2804"/>
                    <a:pt x="1367028" y="10"/>
                  </a:cubicBezTo>
                  <a:cubicBezTo>
                    <a:pt x="2122805" y="-2784"/>
                    <a:pt x="2738374" y="606308"/>
                    <a:pt x="2743835" y="1361958"/>
                  </a:cubicBezTo>
                  <a:cubicBezTo>
                    <a:pt x="2749296" y="2117608"/>
                    <a:pt x="2142617" y="2735590"/>
                    <a:pt x="1386967" y="2743845"/>
                  </a:cubicBezTo>
                  <a:cubicBezTo>
                    <a:pt x="631317" y="2752100"/>
                    <a:pt x="11176" y="2147580"/>
                    <a:pt x="127" y="1391930"/>
                  </a:cubicBezTo>
                  <a:close/>
                </a:path>
              </a:pathLst>
            </a:custGeom>
            <a:solidFill>
              <a:srgbClr val="8064A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779690" y="6441588"/>
            <a:ext cx="887311" cy="887311"/>
          </a:xfrm>
          <a:custGeom>
            <a:avLst/>
            <a:gdLst/>
            <a:ahLst/>
            <a:cxnLst/>
            <a:rect r="r" b="b" t="t" l="l"/>
            <a:pathLst>
              <a:path h="887311" w="887311">
                <a:moveTo>
                  <a:pt x="0" y="0"/>
                </a:moveTo>
                <a:lnTo>
                  <a:pt x="887311" y="0"/>
                </a:lnTo>
                <a:lnTo>
                  <a:pt x="887311" y="887312"/>
                </a:lnTo>
                <a:lnTo>
                  <a:pt x="0" y="8873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489029" y="7800994"/>
            <a:ext cx="1336200" cy="1336200"/>
            <a:chOff x="0" y="0"/>
            <a:chExt cx="2743920" cy="274392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-10"/>
              <a:ext cx="2743872" cy="2743928"/>
            </a:xfrm>
            <a:custGeom>
              <a:avLst/>
              <a:gdLst/>
              <a:ahLst/>
              <a:cxnLst/>
              <a:rect r="r" b="b" t="t" l="l"/>
              <a:pathLst>
                <a:path h="2743928" w="2743872">
                  <a:moveTo>
                    <a:pt x="0" y="1371991"/>
                  </a:moveTo>
                  <a:cubicBezTo>
                    <a:pt x="0" y="616214"/>
                    <a:pt x="611251" y="2804"/>
                    <a:pt x="1367028" y="10"/>
                  </a:cubicBezTo>
                  <a:cubicBezTo>
                    <a:pt x="2122805" y="-2784"/>
                    <a:pt x="2738374" y="606308"/>
                    <a:pt x="2743835" y="1361958"/>
                  </a:cubicBezTo>
                  <a:cubicBezTo>
                    <a:pt x="2749296" y="2117608"/>
                    <a:pt x="2142617" y="2735590"/>
                    <a:pt x="1386967" y="2743845"/>
                  </a:cubicBezTo>
                  <a:cubicBezTo>
                    <a:pt x="631317" y="2752100"/>
                    <a:pt x="11176" y="2147580"/>
                    <a:pt x="127" y="1391930"/>
                  </a:cubicBezTo>
                  <a:close/>
                </a:path>
              </a:pathLst>
            </a:custGeom>
            <a:solidFill>
              <a:srgbClr val="4BACC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7" id="37"/>
          <p:cNvSpPr/>
          <p:nvPr/>
        </p:nvSpPr>
        <p:spPr>
          <a:xfrm flipH="false" flipV="false" rot="0">
            <a:off x="734583" y="8040933"/>
            <a:ext cx="845092" cy="845092"/>
          </a:xfrm>
          <a:custGeom>
            <a:avLst/>
            <a:gdLst/>
            <a:ahLst/>
            <a:cxnLst/>
            <a:rect r="r" b="b" t="t" l="l"/>
            <a:pathLst>
              <a:path h="845092" w="845092">
                <a:moveTo>
                  <a:pt x="0" y="0"/>
                </a:moveTo>
                <a:lnTo>
                  <a:pt x="845092" y="0"/>
                </a:lnTo>
                <a:lnTo>
                  <a:pt x="845092" y="845092"/>
                </a:lnTo>
                <a:lnTo>
                  <a:pt x="0" y="845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67268" y="495320"/>
            <a:ext cx="1926864" cy="956639"/>
            <a:chOff x="0" y="0"/>
            <a:chExt cx="2569152" cy="12755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69210" cy="1275461"/>
            </a:xfrm>
            <a:custGeom>
              <a:avLst/>
              <a:gdLst/>
              <a:ahLst/>
              <a:cxnLst/>
              <a:rect r="r" b="b" t="t" l="l"/>
              <a:pathLst>
                <a:path h="1275461" w="2569210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-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300" y="9508378"/>
            <a:ext cx="4114800" cy="573834"/>
            <a:chOff x="0" y="0"/>
            <a:chExt cx="5486400" cy="7651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65175"/>
            </a:xfrm>
            <a:custGeom>
              <a:avLst/>
              <a:gdLst/>
              <a:ahLst/>
              <a:cxnLst/>
              <a:rect r="r" b="b" t="t" l="l"/>
              <a:pathLst>
                <a:path h="765175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39976" y="0"/>
            <a:ext cx="2234648" cy="2079956"/>
            <a:chOff x="0" y="0"/>
            <a:chExt cx="2979530" cy="27732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79547" cy="2773299"/>
            </a:xfrm>
            <a:custGeom>
              <a:avLst/>
              <a:gdLst/>
              <a:ahLst/>
              <a:cxnLst/>
              <a:rect r="r" b="b" t="t" l="l"/>
              <a:pathLst>
                <a:path h="2773299" w="2979547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461284" y="9516022"/>
            <a:ext cx="699135" cy="647885"/>
            <a:chOff x="0" y="0"/>
            <a:chExt cx="932180" cy="8638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2180" cy="863854"/>
            </a:xfrm>
            <a:custGeom>
              <a:avLst/>
              <a:gdLst/>
              <a:ahLst/>
              <a:cxnLst/>
              <a:rect r="r" b="b" t="t" l="l"/>
              <a:pathLst>
                <a:path h="863854" w="932180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257300" y="9534525"/>
            <a:ext cx="4114800" cy="547688"/>
            <a:chOff x="0" y="0"/>
            <a:chExt cx="5486400" cy="7302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10/14/24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7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786238" y="9534525"/>
            <a:ext cx="1354786" cy="547688"/>
            <a:chOff x="0" y="0"/>
            <a:chExt cx="1806382" cy="7302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06321" cy="730250"/>
            </a:xfrm>
            <a:custGeom>
              <a:avLst/>
              <a:gdLst/>
              <a:ahLst/>
              <a:cxnLst/>
              <a:rect r="r" b="b" t="t" l="l"/>
              <a:pathLst>
                <a:path h="730250" w="1806321">
                  <a:moveTo>
                    <a:pt x="0" y="0"/>
                  </a:moveTo>
                  <a:lnTo>
                    <a:pt x="1806321" y="0"/>
                  </a:lnTo>
                  <a:lnTo>
                    <a:pt x="1806321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4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6155016" y="968363"/>
            <a:ext cx="8460243" cy="122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Live Application &amp; Testing</a:t>
            </a:r>
          </a:p>
          <a:p>
            <a:pPr algn="l">
              <a:lnSpc>
                <a:spcPts val="6480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2363660" y="4403099"/>
            <a:ext cx="1466968" cy="1466968"/>
          </a:xfrm>
          <a:custGeom>
            <a:avLst/>
            <a:gdLst/>
            <a:ahLst/>
            <a:cxnLst/>
            <a:rect r="r" b="b" t="t" l="l"/>
            <a:pathLst>
              <a:path h="1466968" w="1466968">
                <a:moveTo>
                  <a:pt x="0" y="0"/>
                </a:moveTo>
                <a:lnTo>
                  <a:pt x="1466968" y="0"/>
                </a:lnTo>
                <a:lnTo>
                  <a:pt x="1466968" y="1466968"/>
                </a:lnTo>
                <a:lnTo>
                  <a:pt x="0" y="14669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67180" y="6331133"/>
            <a:ext cx="3259929" cy="1332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1"/>
              </a:lnSpc>
            </a:pPr>
            <a:r>
              <a:rPr lang="en-US" sz="362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Unit Testing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6194077" y="4403099"/>
            <a:ext cx="1466968" cy="1466968"/>
          </a:xfrm>
          <a:custGeom>
            <a:avLst/>
            <a:gdLst/>
            <a:ahLst/>
            <a:cxnLst/>
            <a:rect r="r" b="b" t="t" l="l"/>
            <a:pathLst>
              <a:path h="1466968" w="1466968">
                <a:moveTo>
                  <a:pt x="0" y="0"/>
                </a:moveTo>
                <a:lnTo>
                  <a:pt x="1466968" y="0"/>
                </a:lnTo>
                <a:lnTo>
                  <a:pt x="1466968" y="1466968"/>
                </a:lnTo>
                <a:lnTo>
                  <a:pt x="0" y="14669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297596" y="6331133"/>
            <a:ext cx="3259929" cy="1332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1"/>
              </a:lnSpc>
            </a:pPr>
            <a:r>
              <a:rPr lang="en-US" sz="362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Integration Testing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0024493" y="4403099"/>
            <a:ext cx="1466968" cy="1466968"/>
          </a:xfrm>
          <a:custGeom>
            <a:avLst/>
            <a:gdLst/>
            <a:ahLst/>
            <a:cxnLst/>
            <a:rect r="r" b="b" t="t" l="l"/>
            <a:pathLst>
              <a:path h="1466968" w="1466968">
                <a:moveTo>
                  <a:pt x="0" y="0"/>
                </a:moveTo>
                <a:lnTo>
                  <a:pt x="1466968" y="0"/>
                </a:lnTo>
                <a:lnTo>
                  <a:pt x="1466968" y="1466968"/>
                </a:lnTo>
                <a:lnTo>
                  <a:pt x="0" y="1466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128013" y="6331133"/>
            <a:ext cx="3259929" cy="1332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1"/>
              </a:lnSpc>
            </a:pPr>
            <a:r>
              <a:rPr lang="en-US" sz="362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User Feedback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3854910" y="4403099"/>
            <a:ext cx="1466968" cy="1466968"/>
          </a:xfrm>
          <a:custGeom>
            <a:avLst/>
            <a:gdLst/>
            <a:ahLst/>
            <a:cxnLst/>
            <a:rect r="r" b="b" t="t" l="l"/>
            <a:pathLst>
              <a:path h="1466968" w="1466968">
                <a:moveTo>
                  <a:pt x="0" y="0"/>
                </a:moveTo>
                <a:lnTo>
                  <a:pt x="1466968" y="0"/>
                </a:lnTo>
                <a:lnTo>
                  <a:pt x="1466968" y="1466968"/>
                </a:lnTo>
                <a:lnTo>
                  <a:pt x="0" y="14669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2958429" y="6331133"/>
            <a:ext cx="3259929" cy="1332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1"/>
              </a:lnSpc>
            </a:pPr>
            <a:r>
              <a:rPr lang="en-US" sz="362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Beta Version Available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67268" y="495320"/>
            <a:ext cx="1926864" cy="956639"/>
            <a:chOff x="0" y="0"/>
            <a:chExt cx="2569152" cy="12755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69210" cy="1275461"/>
            </a:xfrm>
            <a:custGeom>
              <a:avLst/>
              <a:gdLst/>
              <a:ahLst/>
              <a:cxnLst/>
              <a:rect r="r" b="b" t="t" l="l"/>
              <a:pathLst>
                <a:path h="1275461" w="2569210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-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300" y="9516022"/>
            <a:ext cx="4114800" cy="573834"/>
            <a:chOff x="0" y="0"/>
            <a:chExt cx="5486400" cy="7651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65175"/>
            </a:xfrm>
            <a:custGeom>
              <a:avLst/>
              <a:gdLst/>
              <a:ahLst/>
              <a:cxnLst/>
              <a:rect r="r" b="b" t="t" l="l"/>
              <a:pathLst>
                <a:path h="765175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39976" y="0"/>
            <a:ext cx="2234648" cy="2079956"/>
            <a:chOff x="0" y="0"/>
            <a:chExt cx="2979530" cy="27732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79547" cy="2773299"/>
            </a:xfrm>
            <a:custGeom>
              <a:avLst/>
              <a:gdLst/>
              <a:ahLst/>
              <a:cxnLst/>
              <a:rect r="r" b="b" t="t" l="l"/>
              <a:pathLst>
                <a:path h="2773299" w="2979547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461284" y="9516022"/>
            <a:ext cx="699135" cy="647885"/>
            <a:chOff x="0" y="0"/>
            <a:chExt cx="932180" cy="8638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2180" cy="863854"/>
            </a:xfrm>
            <a:custGeom>
              <a:avLst/>
              <a:gdLst/>
              <a:ahLst/>
              <a:cxnLst/>
              <a:rect r="r" b="b" t="t" l="l"/>
              <a:pathLst>
                <a:path h="863854" w="932180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2983832" y="1106906"/>
            <a:ext cx="11742820" cy="1270460"/>
            <a:chOff x="0" y="0"/>
            <a:chExt cx="15657094" cy="16939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657094" cy="1693946"/>
            </a:xfrm>
            <a:custGeom>
              <a:avLst/>
              <a:gdLst/>
              <a:ahLst/>
              <a:cxnLst/>
              <a:rect r="r" b="b" t="t" l="l"/>
              <a:pathLst>
                <a:path h="1693946" w="15657094">
                  <a:moveTo>
                    <a:pt x="0" y="0"/>
                  </a:moveTo>
                  <a:lnTo>
                    <a:pt x="15657094" y="0"/>
                  </a:lnTo>
                  <a:lnTo>
                    <a:pt x="15657094" y="1693946"/>
                  </a:lnTo>
                  <a:lnTo>
                    <a:pt x="0" y="16939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5657094" cy="177014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8748"/>
                </a:lnSpc>
              </a:pPr>
              <a:r>
                <a:rPr lang="en-US" sz="8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Project Team &amp; Roles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48725" y="3479902"/>
            <a:ext cx="17145157" cy="5803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4"/>
              </a:lnSpc>
            </a:pPr>
            <a:r>
              <a:rPr lang="en-US" sz="3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👨‍💻 Backend Developers:</a:t>
            </a:r>
          </a:p>
          <a:p>
            <a:pPr algn="l">
              <a:lnSpc>
                <a:spcPts val="4104"/>
              </a:lnSpc>
            </a:pPr>
            <a:r>
              <a:rPr lang="en-US" sz="3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Abdelrahman Mohamed Ahmed Abaza</a:t>
            </a:r>
          </a:p>
          <a:p>
            <a:pPr algn="l">
              <a:lnSpc>
                <a:spcPts val="4104"/>
              </a:lnSpc>
            </a:pPr>
            <a:r>
              <a:rPr lang="en-US" sz="3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-Ahmed Ashraf Mosed Abdelaziz</a:t>
            </a:r>
          </a:p>
          <a:p>
            <a:pPr algn="l">
              <a:lnSpc>
                <a:spcPts val="4104"/>
              </a:lnSpc>
            </a:pPr>
            <a:r>
              <a:rPr lang="en-US" sz="3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Mohammed Emad Mohamed Elghonimy</a:t>
            </a:r>
          </a:p>
          <a:p>
            <a:pPr algn="l">
              <a:lnSpc>
                <a:spcPts val="4104"/>
              </a:lnSpc>
            </a:pPr>
          </a:p>
          <a:p>
            <a:pPr algn="l">
              <a:lnSpc>
                <a:spcPts val="4104"/>
              </a:lnSpc>
            </a:pPr>
            <a:r>
              <a:rPr lang="en-US" sz="3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🎨 Frontend Developers:</a:t>
            </a:r>
          </a:p>
          <a:p>
            <a:pPr algn="l">
              <a:lnSpc>
                <a:spcPts val="4104"/>
              </a:lnSpc>
            </a:pPr>
            <a:r>
              <a:rPr lang="en-US" sz="3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Habiba Mohamed Abdalrhman Mohamed</a:t>
            </a:r>
          </a:p>
          <a:p>
            <a:pPr algn="l">
              <a:lnSpc>
                <a:spcPts val="4104"/>
              </a:lnSpc>
            </a:pPr>
            <a:r>
              <a:rPr lang="en-US" sz="3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Kareem Helmy Mohamed Ibrahim</a:t>
            </a:r>
          </a:p>
          <a:p>
            <a:pPr algn="l">
              <a:lnSpc>
                <a:spcPts val="4104"/>
              </a:lnSpc>
            </a:pPr>
          </a:p>
          <a:p>
            <a:pPr algn="l">
              <a:lnSpc>
                <a:spcPts val="4104"/>
              </a:lnSpc>
            </a:pPr>
            <a:r>
              <a:rPr lang="en-US" sz="3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Team Name: InnovateX Team</a:t>
            </a:r>
          </a:p>
          <a:p>
            <a:pPr algn="l">
              <a:lnSpc>
                <a:spcPts val="4104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9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580430" y="9533700"/>
            <a:ext cx="18913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11/30/2025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67268" y="495320"/>
            <a:ext cx="1926864" cy="956639"/>
            <a:chOff x="0" y="0"/>
            <a:chExt cx="2569152" cy="12755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69210" cy="1275461"/>
            </a:xfrm>
            <a:custGeom>
              <a:avLst/>
              <a:gdLst/>
              <a:ahLst/>
              <a:cxnLst/>
              <a:rect r="r" b="b" t="t" l="l"/>
              <a:pathLst>
                <a:path h="1275461" w="2569210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-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300" y="9508378"/>
            <a:ext cx="4114800" cy="573834"/>
            <a:chOff x="0" y="0"/>
            <a:chExt cx="5486400" cy="7651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65175"/>
            </a:xfrm>
            <a:custGeom>
              <a:avLst/>
              <a:gdLst/>
              <a:ahLst/>
              <a:cxnLst/>
              <a:rect r="r" b="b" t="t" l="l"/>
              <a:pathLst>
                <a:path h="765175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39976" y="0"/>
            <a:ext cx="2234648" cy="2079956"/>
            <a:chOff x="0" y="0"/>
            <a:chExt cx="2979530" cy="27732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79547" cy="2773299"/>
            </a:xfrm>
            <a:custGeom>
              <a:avLst/>
              <a:gdLst/>
              <a:ahLst/>
              <a:cxnLst/>
              <a:rect r="r" b="b" t="t" l="l"/>
              <a:pathLst>
                <a:path h="2773299" w="2979547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461284" y="9516022"/>
            <a:ext cx="699135" cy="647885"/>
            <a:chOff x="0" y="0"/>
            <a:chExt cx="932180" cy="8638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2180" cy="863854"/>
            </a:xfrm>
            <a:custGeom>
              <a:avLst/>
              <a:gdLst/>
              <a:ahLst/>
              <a:cxnLst/>
              <a:rect r="r" b="b" t="t" l="l"/>
              <a:pathLst>
                <a:path h="863854" w="932180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2286000" y="1683544"/>
            <a:ext cx="13716000" cy="3581400"/>
            <a:chOff x="0" y="0"/>
            <a:chExt cx="18288000" cy="4775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288000" cy="4775200"/>
            </a:xfrm>
            <a:custGeom>
              <a:avLst/>
              <a:gdLst/>
              <a:ahLst/>
              <a:cxnLst/>
              <a:rect r="r" b="b" t="t" l="l"/>
              <a:pathLst>
                <a:path h="4775200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4775200"/>
                  </a:lnTo>
                  <a:lnTo>
                    <a:pt x="0" y="477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8288000" cy="48609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9720"/>
                </a:lnSpc>
              </a:pPr>
              <a:r>
                <a:rPr lang="en-US" sz="9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Thank You!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377425" y="5429707"/>
            <a:ext cx="13533150" cy="241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8"/>
              </a:lnSpc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Any Questions ?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10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DAG6LzNeaao</dc:identifier>
  <dcterms:modified xsi:type="dcterms:W3CDTF">2011-08-01T06:04:30Z</dcterms:modified>
  <cp:revision>1</cp:revision>
  <dc:title>🚀 Backend: ASP.NET Core 8 MVC (C#) 🗄 Database: SQL Server + EF Core 🎨 Frontend: Bootstrap 5 (Responsive) ⚙ Architecture: Clean Architecture + SOLID Principles</dc:title>
</cp:coreProperties>
</file>